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83" r:id="rId1"/>
    <p:sldMasterId id="2147484090" r:id="rId2"/>
    <p:sldMasterId id="2147484107" r:id="rId3"/>
    <p:sldMasterId id="2147484123" r:id="rId4"/>
    <p:sldMasterId id="2147484135" r:id="rId5"/>
    <p:sldMasterId id="2147484147" r:id="rId6"/>
    <p:sldMasterId id="2147484159" r:id="rId7"/>
  </p:sldMasterIdLst>
  <p:notesMasterIdLst>
    <p:notesMasterId r:id="rId32"/>
  </p:notesMasterIdLst>
  <p:sldIdLst>
    <p:sldId id="256" r:id="rId8"/>
    <p:sldId id="607" r:id="rId9"/>
    <p:sldId id="558" r:id="rId10"/>
    <p:sldId id="534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612" r:id="rId22"/>
    <p:sldId id="545" r:id="rId23"/>
    <p:sldId id="614" r:id="rId24"/>
    <p:sldId id="550" r:id="rId25"/>
    <p:sldId id="577" r:id="rId26"/>
    <p:sldId id="551" r:id="rId27"/>
    <p:sldId id="578" r:id="rId28"/>
    <p:sldId id="596" r:id="rId29"/>
    <p:sldId id="597" r:id="rId30"/>
    <p:sldId id="60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B3"/>
    <a:srgbClr val="CF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5102"/>
  </p:normalViewPr>
  <p:slideViewPr>
    <p:cSldViewPr snapToGrid="0" snapToObjects="1">
      <p:cViewPr varScale="1">
        <p:scale>
          <a:sx n="117" d="100"/>
          <a:sy n="117" d="100"/>
        </p:scale>
        <p:origin x="928" y="17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2644174-9D40-FA48-B87A-BF8A34111F07}"/>
    <pc:docChg chg="custSel modSld">
      <pc:chgData name="pavlos protopapas" userId="74894_tp_dropbox" providerId="OAuth2" clId="{42644174-9D40-FA48-B87A-BF8A34111F07}" dt="2020-07-30T13:47:44.129" v="3" actId="7634"/>
      <pc:docMkLst>
        <pc:docMk/>
      </pc:docMkLst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32168883" sldId="31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32168883" sldId="317"/>
            <ac:inkMk id="3" creationId="{519F82D1-DCED-6B46-94B8-9A4D0025EB9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67349745" sldId="329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67349745" sldId="329"/>
            <ac:inkMk id="3" creationId="{240878E5-6955-3341-B7C5-276A71281875}"/>
          </ac:inkMkLst>
        </pc:inkChg>
      </pc:sldChg>
      <pc:sldChg chg="modSp">
        <pc:chgData name="pavlos protopapas" userId="74894_tp_dropbox" providerId="OAuth2" clId="{42644174-9D40-FA48-B87A-BF8A34111F07}" dt="2020-07-28T12:03:25.521" v="2" actId="1076"/>
        <pc:sldMkLst>
          <pc:docMk/>
          <pc:sldMk cId="1100627429" sldId="335"/>
        </pc:sldMkLst>
        <pc:picChg chg="mod">
          <ac:chgData name="pavlos protopapas" userId="74894_tp_dropbox" providerId="OAuth2" clId="{42644174-9D40-FA48-B87A-BF8A34111F07}" dt="2020-07-28T12:03:25.521" v="2" actId="1076"/>
          <ac:picMkLst>
            <pc:docMk/>
            <pc:sldMk cId="1100627429" sldId="335"/>
            <ac:picMk id="7" creationId="{3E20DF78-2640-8D4E-B418-09D4DB7BE0B5}"/>
          </ac:picMkLst>
        </pc:pic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107957701" sldId="351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107957701" sldId="351"/>
            <ac:inkMk id="3" creationId="{65E19769-27DE-7F4F-9154-D34819132C80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592840591" sldId="432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592840591" sldId="432"/>
            <ac:inkMk id="3" creationId="{A0091504-7F6B-FE46-9ED1-9FD56C857E9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07140321" sldId="434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07140321" sldId="434"/>
            <ac:inkMk id="5" creationId="{2C465CAA-61A4-2C45-95F9-550947E1A47A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40063743" sldId="44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40063743" sldId="446"/>
            <ac:inkMk id="5" creationId="{DA090197-6E97-A44A-B7F7-3E6A4893E23F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72864398" sldId="550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72864398" sldId="550"/>
            <ac:inkMk id="4" creationId="{636E8D79-E3C5-824E-96F5-DF58760348F6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10976653" sldId="55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10976653" sldId="559"/>
            <ac:inkMk id="5" creationId="{E1476490-6CB0-2F4A-A023-D2230D42AC0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239326852" sldId="568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239326852" sldId="568"/>
            <ac:inkMk id="3" creationId="{93DBA652-F65C-D443-8C26-1D3F378C37AA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2509311" sldId="56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2509311" sldId="569"/>
            <ac:inkMk id="5" creationId="{F9BD2A11-BEED-B74B-A709-38904866539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50498056" sldId="571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50498056" sldId="571"/>
            <ac:inkMk id="3" creationId="{36188E3E-D7A9-D34F-988B-2520461D7B1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5495846" sldId="574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5495846" sldId="574"/>
            <ac:inkMk id="7" creationId="{D47B74DE-6B6E-4540-B50B-D4A2CCD974F1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113531282" sldId="575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113531282" sldId="575"/>
            <ac:inkMk id="3" creationId="{BA88E74B-2B24-974A-8A93-2775E8C441E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362206193" sldId="57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62206193" sldId="576"/>
            <ac:inkMk id="3" creationId="{6B33C591-C210-A143-982B-84B41375E24A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362206193" sldId="576"/>
            <ac:inkMk id="4" creationId="{59DAA4D3-ECBB-AD4C-B774-7D25688E827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087214896" sldId="57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087214896" sldId="577"/>
            <ac:inkMk id="3" creationId="{AE364B83-ACE3-164B-8969-78195C634FF3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971113136" sldId="57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971113136" sldId="578"/>
            <ac:inkMk id="13" creationId="{2A04E742-5D18-BA49-AB2B-C6EABD3580A5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971113136" sldId="578"/>
            <ac:inkMk id="14" creationId="{306F5874-A419-434A-9B70-EA81A2D952BD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311595842" sldId="586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311595842" sldId="586"/>
            <ac:inkMk id="3" creationId="{6B57D195-3F10-D24C-A99E-AF8795141EF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95793336" sldId="58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95793336" sldId="587"/>
            <ac:inkMk id="5" creationId="{E8C881B0-695E-D64B-BF59-4464D302BB8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345722552" sldId="59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45722552" sldId="597"/>
            <ac:inkMk id="6" creationId="{BD1E5FE8-7D4B-4B46-9B9F-238A667C7EB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028205999" sldId="59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028205999" sldId="598"/>
            <ac:inkMk id="4" creationId="{A2B502EF-2D16-8846-8ACE-52D7D806F2C9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3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F879C-60C9-3844-B1D1-BD1203BA389D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2181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35841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44690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F1915-DF22-B648-B466-5BB3418C9EDF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8537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307B62-F89D-804C-A2AD-52864171296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0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084A-62BB-9048-809F-5976D4EB9059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4767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5E192-D814-F042-BA99-66D81AEAD6F8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105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EC7B-8042-F14A-A6A2-3FDE01AEEBA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691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EFB4-09FF-7B45-B06C-AFD722A1A7CC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7719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A85B1-A2BE-5A49-A892-33706E9F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EAD05D-ADE3-2C40-B66C-6EF590C9F9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DE873D-6597-6E40-A029-90BA47BBFA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9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 userDrawn="1"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1352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3190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023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5702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05541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098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6824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1C1CA-B816-0240-B408-1E3172B1EDD9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59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816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0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27688-BC3A-D147-B3A6-0E18A947CA33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1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396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3CFE-A95B-8842-B35F-337BC11B85D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639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0728-46A2-0F49-95AD-9E65F3E6179F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58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D5D-3B34-5442-B452-7BFF4288894D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11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AEBA-1FE0-1A4D-B400-0EDA33891F9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082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427A-3DBF-D146-BFD5-D5A46706F72B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662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5646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846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3696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779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3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0208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9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232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709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19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94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491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19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2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34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4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827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389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33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5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981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98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359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5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72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461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3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056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1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293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2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210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70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75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7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917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028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7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1969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0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4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15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668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23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74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451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174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584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2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B5A064-44FF-D243-8616-A23A9087FD57}"/>
              </a:ext>
            </a:extLst>
          </p:cNvPr>
          <p:cNvSpPr txBox="1">
            <a:spLocks/>
          </p:cNvSpPr>
          <p:nvPr userDrawn="1"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6383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809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0063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3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3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1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7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0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4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tiff"/><Relationship Id="rId5" Type="http://schemas.openxmlformats.org/officeDocument/2006/relationships/image" Target="../media/image10.tiff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tiff"/><Relationship Id="rId11" Type="http://schemas.openxmlformats.org/officeDocument/2006/relationships/image" Target="../media/image14.png"/><Relationship Id="rId5" Type="http://schemas.openxmlformats.org/officeDocument/2006/relationships/image" Target="../media/image10.tiff"/><Relationship Id="rId10" Type="http://schemas.openxmlformats.org/officeDocument/2006/relationships/image" Target="../media/image13.png"/><Relationship Id="rId4" Type="http://schemas.openxmlformats.org/officeDocument/2006/relationships/image" Target="../media/image8.tiff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1.png"/><Relationship Id="rId5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br>
              <a:rPr lang="en-US" dirty="0"/>
            </a:br>
            <a:r>
              <a:rPr lang="en-US" sz="2800" dirty="0"/>
              <a:t>Bootstrapping and Confidence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4565" y="1054418"/>
            <a:ext cx="1009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continue until the “other” bucket has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219534D7-007D-684E-BF27-4EFF9FEB57E9}"/>
              </a:ext>
            </a:extLst>
          </p:cNvPr>
          <p:cNvSpPr/>
          <p:nvPr/>
        </p:nvSpPr>
        <p:spPr>
          <a:xfrm>
            <a:off x="6019528" y="4855420"/>
            <a:ext cx="1997242" cy="16465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9487B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DFB5D96E-741A-904B-B525-17C35DB7E980}"/>
              </a:ext>
            </a:extLst>
          </p:cNvPr>
          <p:cNvSpPr/>
          <p:nvPr/>
        </p:nvSpPr>
        <p:spPr>
          <a:xfrm>
            <a:off x="6019528" y="3021455"/>
            <a:ext cx="1997242" cy="16465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9487B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54F57D02-1773-7C49-943B-FA09CAB17D6E}"/>
              </a:ext>
            </a:extLst>
          </p:cNvPr>
          <p:cNvSpPr/>
          <p:nvPr/>
        </p:nvSpPr>
        <p:spPr>
          <a:xfrm>
            <a:off x="6015317" y="1183837"/>
            <a:ext cx="1997242" cy="16465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9487B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9B4757-3308-E248-A5F0-AE23B44F6CA1}"/>
              </a:ext>
            </a:extLst>
          </p:cNvPr>
          <p:cNvSpPr/>
          <p:nvPr/>
        </p:nvSpPr>
        <p:spPr>
          <a:xfrm>
            <a:off x="1832135" y="2818929"/>
            <a:ext cx="1997242" cy="2012054"/>
          </a:xfrm>
          <a:custGeom>
            <a:avLst/>
            <a:gdLst>
              <a:gd name="connsiteX0" fmla="*/ 0 w 1997242"/>
              <a:gd name="connsiteY0" fmla="*/ 1006027 h 2012054"/>
              <a:gd name="connsiteX1" fmla="*/ 998621 w 1997242"/>
              <a:gd name="connsiteY1" fmla="*/ 0 h 2012054"/>
              <a:gd name="connsiteX2" fmla="*/ 1997242 w 1997242"/>
              <a:gd name="connsiteY2" fmla="*/ 1006027 h 2012054"/>
              <a:gd name="connsiteX3" fmla="*/ 998621 w 1997242"/>
              <a:gd name="connsiteY3" fmla="*/ 2012054 h 2012054"/>
              <a:gd name="connsiteX4" fmla="*/ 0 w 1997242"/>
              <a:gd name="connsiteY4" fmla="*/ 1006027 h 201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242" h="2012054" fill="none" extrusionOk="0">
                <a:moveTo>
                  <a:pt x="0" y="1006027"/>
                </a:moveTo>
                <a:cubicBezTo>
                  <a:pt x="80268" y="459936"/>
                  <a:pt x="450891" y="-7807"/>
                  <a:pt x="998621" y="0"/>
                </a:cubicBezTo>
                <a:cubicBezTo>
                  <a:pt x="1451794" y="-15061"/>
                  <a:pt x="1933952" y="510001"/>
                  <a:pt x="1997242" y="1006027"/>
                </a:cubicBezTo>
                <a:cubicBezTo>
                  <a:pt x="1987770" y="1471309"/>
                  <a:pt x="1507775" y="2070935"/>
                  <a:pt x="998621" y="2012054"/>
                </a:cubicBezTo>
                <a:cubicBezTo>
                  <a:pt x="539323" y="2063685"/>
                  <a:pt x="38814" y="1570972"/>
                  <a:pt x="0" y="1006027"/>
                </a:cubicBezTo>
                <a:close/>
              </a:path>
              <a:path w="1997242" h="2012054" stroke="0" extrusionOk="0">
                <a:moveTo>
                  <a:pt x="0" y="1006027"/>
                </a:moveTo>
                <a:cubicBezTo>
                  <a:pt x="-45758" y="422189"/>
                  <a:pt x="364666" y="30938"/>
                  <a:pt x="998621" y="0"/>
                </a:cubicBezTo>
                <a:cubicBezTo>
                  <a:pt x="1559284" y="1924"/>
                  <a:pt x="1977888" y="451029"/>
                  <a:pt x="1997242" y="1006027"/>
                </a:cubicBezTo>
                <a:cubicBezTo>
                  <a:pt x="1946269" y="1611418"/>
                  <a:pt x="1543265" y="2050078"/>
                  <a:pt x="998621" y="2012054"/>
                </a:cubicBezTo>
                <a:cubicBezTo>
                  <a:pt x="408607" y="1990995"/>
                  <a:pt x="90701" y="1604978"/>
                  <a:pt x="0" y="1006027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C9487B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C9487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14217-FCBC-804E-A921-33DFE3B1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00" y="259250"/>
            <a:ext cx="11493416" cy="767276"/>
          </a:xfrm>
        </p:spPr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DC65F-0980-174E-BDAC-6657967F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E5A1F-3214-2348-B4D8-E2F8D2C4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00" y="3048402"/>
            <a:ext cx="259200" cy="25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B6B7C-3904-1046-ADAD-4FD49256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53" y="4146753"/>
            <a:ext cx="259200" cy="2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F7086-FE5B-C847-A0BF-D8DEB3FE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72" y="3571683"/>
            <a:ext cx="259200" cy="25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D1583-E2DA-BE45-83FB-8F5014E4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62" y="3858579"/>
            <a:ext cx="259200" cy="25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D563E6-48D7-5F46-A11F-4E00297B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94" y="4032453"/>
            <a:ext cx="259200" cy="25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C99D0E-9FB9-F045-B893-9846A243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438" y="3177737"/>
            <a:ext cx="259200" cy="25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F6F5C5-0ECD-564F-BC0E-CD70DB31B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311" y="3933194"/>
            <a:ext cx="259200" cy="25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3A15A1-7460-7B4C-9BD2-A07C7A6D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99" y="4421852"/>
            <a:ext cx="259200" cy="25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26DFE4-54AB-B94A-A6A2-2CC18039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087" y="2992971"/>
            <a:ext cx="259200" cy="25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249D8-87FA-9A4B-A11A-D3AAC504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317" y="4126755"/>
            <a:ext cx="259200" cy="25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D3416A-3B81-BC4B-BA7F-FD27A3A23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604" y="3803853"/>
            <a:ext cx="259200" cy="25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4FF013-D219-0740-AE8D-AB31C1E3B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368" y="3599876"/>
            <a:ext cx="259200" cy="25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D6110-87A0-9A4A-8557-A19A73248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109" y="3837282"/>
            <a:ext cx="259200" cy="25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C58889-9D0E-BA43-8B72-0113BC4AB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762" y="4189655"/>
            <a:ext cx="259200" cy="25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179420-6477-7B4E-9B15-0053585B5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904" y="4315760"/>
            <a:ext cx="259200" cy="25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7797C3-2FA5-F644-85AB-C41B2DAE3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373" y="3268614"/>
            <a:ext cx="259200" cy="25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0B641D-71E8-4E4F-9A20-8160A55A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39" y="3611266"/>
            <a:ext cx="259200" cy="259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1ED6C5-589F-0A46-8C36-03D6495D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73" y="3283190"/>
            <a:ext cx="259200" cy="259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F31F0-F4CF-D443-933D-4F8EDCFD9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73" y="3912830"/>
            <a:ext cx="259200" cy="259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DE5147-E667-A34E-82BE-9E479AB0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390" y="3604350"/>
            <a:ext cx="259200" cy="259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CAE81C-1ED7-FD4F-B793-CD85F300B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01" y="3068569"/>
            <a:ext cx="259200" cy="25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1DC439-6EED-A84A-8CA4-54E2EFD46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687" y="3334882"/>
            <a:ext cx="259200" cy="259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6D9F26-9F1B-5541-8DC9-EBBBFE93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15" y="4209424"/>
            <a:ext cx="259200" cy="259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DAA22A-1493-5245-A7A0-188E5A62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229" y="3520637"/>
            <a:ext cx="259200" cy="259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92CA1-13E0-9948-B097-F35217E3A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15" y="3322308"/>
            <a:ext cx="259200" cy="259200"/>
          </a:xfrm>
          <a:prstGeom prst="rect">
            <a:avLst/>
          </a:prstGeom>
        </p:spPr>
      </p:pic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7AC0C471-78FD-7C48-BFC0-C02CE3F58C01}"/>
              </a:ext>
            </a:extLst>
          </p:cNvPr>
          <p:cNvSpPr txBox="1">
            <a:spLocks/>
          </p:cNvSpPr>
          <p:nvPr/>
        </p:nvSpPr>
        <p:spPr>
          <a:xfrm>
            <a:off x="12691757" y="5700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8E01BAA4-955B-7246-9200-1E8C9114CD39}"/>
              </a:ext>
            </a:extLst>
          </p:cNvPr>
          <p:cNvSpPr txBox="1">
            <a:spLocks/>
          </p:cNvSpPr>
          <p:nvPr/>
        </p:nvSpPr>
        <p:spPr>
          <a:xfrm>
            <a:off x="12557292" y="757172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2" name="Slide Number Placeholder 3">
            <a:extLst>
              <a:ext uri="{FF2B5EF4-FFF2-40B4-BE49-F238E27FC236}">
                <a16:creationId xmlns:a16="http://schemas.microsoft.com/office/drawing/2014/main" id="{2A4C8BD8-72E9-E54B-8C88-EEE5F238BCC3}"/>
              </a:ext>
            </a:extLst>
          </p:cNvPr>
          <p:cNvSpPr txBox="1">
            <a:spLocks/>
          </p:cNvSpPr>
          <p:nvPr/>
        </p:nvSpPr>
        <p:spPr>
          <a:xfrm>
            <a:off x="12594449" y="944733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5F38A59-6880-0347-B016-B631F87D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64" y="1329300"/>
            <a:ext cx="228600" cy="2286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0119DB9-618B-6043-A52D-3ADCB1EBF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735" y="1324254"/>
            <a:ext cx="228600" cy="2286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E4442B43-0D07-304D-93AE-CF3ECCA7D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277" y="1324254"/>
            <a:ext cx="228600" cy="2286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86CDC47F-95C0-9342-9AC2-5A14AD66F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34" y="1596501"/>
            <a:ext cx="228600" cy="2286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C58358A-69BB-254D-B284-4E98D5E1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99" y="1910434"/>
            <a:ext cx="228600" cy="22860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EF84F77-BBE5-1D4A-847A-3BC89648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98" y="2197673"/>
            <a:ext cx="228600" cy="22860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D74C6B8-0326-BE4C-A7EE-1EFA2CBD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277" y="1909862"/>
            <a:ext cx="228600" cy="2286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2583966-6E98-084F-9C7B-A12CD8754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506" y="1324254"/>
            <a:ext cx="228600" cy="2286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FF1DF45-0BB2-EA4C-8460-85F537DD4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77" y="1602980"/>
            <a:ext cx="228600" cy="228600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B3F664DC-A101-4C42-A94A-82F8F082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964" y="1324254"/>
            <a:ext cx="228600" cy="22860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8416D2C-4654-1D41-A8C2-067788898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47" y="1881048"/>
            <a:ext cx="228600" cy="2286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7DE0BB12-A45C-B049-B4E0-4286F534F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47" y="1591297"/>
            <a:ext cx="228600" cy="22860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71DFDD9-D9C1-FC42-B063-B5592D9AD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872" y="1594000"/>
            <a:ext cx="228600" cy="22860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8AAF65DC-88F0-1E4A-ACE2-A53656683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06" y="2530797"/>
            <a:ext cx="228600" cy="228600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E9B32D15-8255-9F46-9329-4ACBD14E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234" y="2523004"/>
            <a:ext cx="228600" cy="22860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ABB7500-AD0E-4C4D-A0B5-C8A5ECC7F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023" y="2523004"/>
            <a:ext cx="228600" cy="2286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FCFE636C-3B45-CE4D-9ECC-4467D2A3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856" y="2216744"/>
            <a:ext cx="228600" cy="2286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C93EC8D-C6D8-7841-9760-EC6AC1B8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64" y="2197237"/>
            <a:ext cx="228600" cy="2286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350193F-920F-9B4D-8252-0AFD5170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72" y="1871540"/>
            <a:ext cx="228600" cy="228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D0F869F-4FF1-2648-A6D9-34B44F5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34" y="1936250"/>
            <a:ext cx="228600" cy="228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F64475D1-1FC4-DD4B-94BD-AB5664ED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08" y="1594354"/>
            <a:ext cx="228600" cy="228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272C13C1-D453-A84D-B6D9-8F2502C8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72" y="2538761"/>
            <a:ext cx="228600" cy="2286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61C1063F-1F89-3342-AD72-27C5C26E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191" y="2229627"/>
            <a:ext cx="228600" cy="2286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2A46C32A-DF61-1A43-B10B-2AE4F03F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89" y="2530797"/>
            <a:ext cx="228600" cy="228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BCC44FA-EE2D-7947-88D8-D812E167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72" y="2205150"/>
            <a:ext cx="228600" cy="228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0524ECAE-B2DE-154A-B603-E117CA76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80" y="3103706"/>
            <a:ext cx="228600" cy="228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24654D02-D9E3-8B4D-B58F-0C54C7C10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51" y="3098660"/>
            <a:ext cx="228600" cy="228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00B86CE3-4BA2-2F4B-B0A7-8D94CDE07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922" y="3381869"/>
            <a:ext cx="228600" cy="228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23523164-23CB-1C42-8391-5FB1EE0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015" y="3684840"/>
            <a:ext cx="228600" cy="228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22814276-F36A-3648-808B-1B9642A6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14" y="3972079"/>
            <a:ext cx="228600" cy="228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066D2409-A2C1-0F4D-A341-6C8EF47C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22" y="3098660"/>
            <a:ext cx="228600" cy="228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F06796AF-21D1-F146-A6A3-1DF2F2AF0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380" y="3098660"/>
            <a:ext cx="228600" cy="228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A29F80C0-E300-174F-94DF-EA4CE99F2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288" y="3368406"/>
            <a:ext cx="228600" cy="228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55AB126E-D68C-DC47-BD2D-6B7BF629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22" y="4305203"/>
            <a:ext cx="228600" cy="228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30CB39A-3F88-5D4D-B430-A75232958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650" y="4297410"/>
            <a:ext cx="228600" cy="228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EFEF4439-6725-B14D-8139-6372B5CF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80" y="3971643"/>
            <a:ext cx="228600" cy="228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4BC4839F-79CF-BF4B-8348-1F9CEC69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80" y="3693480"/>
            <a:ext cx="228600" cy="228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28DCCAD-EB5F-CD40-8320-8793D2A6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50" y="3710656"/>
            <a:ext cx="228600" cy="228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F49AAFA4-5FE1-334A-8AB7-51A13969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24" y="3368760"/>
            <a:ext cx="228600" cy="228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F813396C-79FC-224E-8FE6-79913F7A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88" y="4313167"/>
            <a:ext cx="228600" cy="228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A5AF952-E12E-DD46-91C1-560B12DA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07" y="4004033"/>
            <a:ext cx="228600" cy="228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CA85B489-EEF1-FB40-BCAD-049A591F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05" y="4305203"/>
            <a:ext cx="228600" cy="228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8A2C70EC-31A8-ED48-AD6F-C2B4D666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288" y="3979556"/>
            <a:ext cx="228600" cy="228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8C82515-B3FD-B447-ACED-D922139D1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818" y="3381869"/>
            <a:ext cx="228600" cy="228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B34F8E6-9A99-9945-A792-1BC56EFF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61" y="3693480"/>
            <a:ext cx="228600" cy="228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86C46967-24C0-3048-9FEF-444D1F10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54" y="3105069"/>
            <a:ext cx="228600" cy="22860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03FF693-49DC-7B4E-AE21-278D34C2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54" y="3690677"/>
            <a:ext cx="228600" cy="22860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0E3FCBA0-74D2-2341-875F-5F2FE61E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954" y="3383795"/>
            <a:ext cx="228600" cy="228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EE486DAF-0288-604F-B9B2-3EC45D241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00" y="4303819"/>
            <a:ext cx="228600" cy="228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354F0C41-D737-6140-B61F-8C4A17C97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533" y="3997559"/>
            <a:ext cx="228600" cy="228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26A10040-DA18-A24F-98D8-B7CEFFAA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80589">
            <a:off x="6878484" y="4964080"/>
            <a:ext cx="228600" cy="228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2CACA42A-CB09-384C-A8CA-E09FBDDD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43" y="4949928"/>
            <a:ext cx="228600" cy="228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48E7B9CF-5AC7-0048-822A-C9B2A99C4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214" y="5233137"/>
            <a:ext cx="228600" cy="228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AC7712A-5D31-C847-B51F-2C14A00C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307" y="5536108"/>
            <a:ext cx="228600" cy="228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C4566908-2204-2243-B8F5-6D825108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306" y="5823347"/>
            <a:ext cx="228600" cy="228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6F55568-2EE2-4042-9790-6EF4A0D7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14" y="4949928"/>
            <a:ext cx="228600" cy="228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34F99CBD-2FB1-D444-B3FB-A11D222D4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14" y="6156471"/>
            <a:ext cx="228600" cy="228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911ECA9-3BEF-B343-986A-BB641D0F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942" y="6148678"/>
            <a:ext cx="228600" cy="228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98B65A4B-F69A-4048-B3BD-8EFC24BD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80589">
            <a:off x="6878484" y="5832017"/>
            <a:ext cx="228600" cy="22860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A0368FAA-D950-B442-93DD-D88E779D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16" y="5220028"/>
            <a:ext cx="228600" cy="22860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52371AC1-C676-4E45-8720-7C6DC89D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899" y="5855301"/>
            <a:ext cx="228600" cy="228600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B4B61F15-298F-524B-A54D-397B2B42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0589">
            <a:off x="6895709" y="6165577"/>
            <a:ext cx="228600" cy="228600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035FA0BE-8B73-204D-B2D3-43B5957E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0589">
            <a:off x="6872622" y="5242243"/>
            <a:ext cx="228600" cy="228600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61617A6F-89F5-C84E-9148-D1BDE021B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0589">
            <a:off x="6862365" y="5553854"/>
            <a:ext cx="228600" cy="228600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ACC10EF-F797-674E-B86E-075A7B382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022" y="4959764"/>
            <a:ext cx="228600" cy="22860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ED1EDCE7-CC03-0B4C-8B97-CB97713F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22" y="5545372"/>
            <a:ext cx="228600" cy="228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E38E8BDF-F1E7-FE4D-A348-B8D41DC02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22" y="5238490"/>
            <a:ext cx="228600" cy="2286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8A051676-7359-DF44-BF09-195B9142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631" y="5523728"/>
            <a:ext cx="228600" cy="2286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EE971261-F586-8B43-85EF-61995149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048" y="5834251"/>
            <a:ext cx="228600" cy="228600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1C9BDB27-23D6-E140-8DC9-E9615D25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519" y="6166307"/>
            <a:ext cx="228600" cy="2286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F8168EB9-C6FC-4A4D-A5F2-FBEB8854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56" y="4959764"/>
            <a:ext cx="228600" cy="2286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24247CAF-CE54-104C-B470-537D1F298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613" y="5216529"/>
            <a:ext cx="228600" cy="2286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627F54DF-1989-014F-85D7-6AE95EE62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13" y="6161290"/>
            <a:ext cx="228600" cy="2286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D99AE7A6-359F-8242-A3CB-36605082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613" y="5827679"/>
            <a:ext cx="228600" cy="22860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F36DC1BA-C224-2247-9819-C18A3A964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34" y="5524515"/>
            <a:ext cx="228600" cy="228600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288C6A31-6D87-CA44-A5BD-BD48545418E8}"/>
              </a:ext>
            </a:extLst>
          </p:cNvPr>
          <p:cNvSpPr txBox="1"/>
          <p:nvPr/>
        </p:nvSpPr>
        <p:spPr>
          <a:xfrm>
            <a:off x="1844575" y="5013470"/>
            <a:ext cx="1939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9487B"/>
                </a:solidFill>
                <a:latin typeface="Delivery Note DEMO" pitchFamily="2" charset="77"/>
              </a:rPr>
              <a:t>Dataset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B4D4D5-516E-A742-9840-6AD5522567C6}"/>
              </a:ext>
            </a:extLst>
          </p:cNvPr>
          <p:cNvSpPr txBox="1"/>
          <p:nvPr/>
        </p:nvSpPr>
        <p:spPr>
          <a:xfrm>
            <a:off x="8572141" y="1611564"/>
            <a:ext cx="190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9487B"/>
                </a:solidFill>
                <a:latin typeface="Delivery Note DEMO" pitchFamily="2" charset="77"/>
              </a:rPr>
              <a:t>Sample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7062AF-D73F-5749-B713-CF7118D014BB}"/>
              </a:ext>
            </a:extLst>
          </p:cNvPr>
          <p:cNvSpPr txBox="1"/>
          <p:nvPr/>
        </p:nvSpPr>
        <p:spPr>
          <a:xfrm>
            <a:off x="8552982" y="3425894"/>
            <a:ext cx="1938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9487B"/>
                </a:solidFill>
                <a:latin typeface="Delivery Note DEMO" pitchFamily="2" charset="77"/>
              </a:rPr>
              <a:t>Sample</a:t>
            </a:r>
            <a:r>
              <a:rPr lang="en-US" sz="4000" dirty="0">
                <a:solidFill>
                  <a:srgbClr val="C9487B"/>
                </a:solidFill>
                <a:latin typeface="Delivery Note DEMO" pitchFamily="2" charset="77"/>
              </a:rPr>
              <a:t> </a:t>
            </a:r>
            <a:r>
              <a:rPr lang="en-US" sz="3600" dirty="0">
                <a:solidFill>
                  <a:srgbClr val="C9487B"/>
                </a:solidFill>
                <a:latin typeface="Delivery Note DEMO" pitchFamily="2" charset="77"/>
              </a:rPr>
              <a:t>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13EED49-0343-7B40-B229-BBD46110FA01}"/>
              </a:ext>
            </a:extLst>
          </p:cNvPr>
          <p:cNvSpPr txBox="1"/>
          <p:nvPr/>
        </p:nvSpPr>
        <p:spPr>
          <a:xfrm>
            <a:off x="8633902" y="5284085"/>
            <a:ext cx="190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9487B"/>
                </a:solidFill>
                <a:latin typeface="Delivery Note DEMO" pitchFamily="2" charset="77"/>
              </a:rPr>
              <a:t>Sample 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0BC960-817D-4B45-A58F-F81E558F2981}"/>
              </a:ext>
            </a:extLst>
          </p:cNvPr>
          <p:cNvCxnSpPr>
            <a:cxnSpLocks/>
          </p:cNvCxnSpPr>
          <p:nvPr/>
        </p:nvCxnSpPr>
        <p:spPr>
          <a:xfrm>
            <a:off x="4665611" y="2024162"/>
            <a:ext cx="22503" cy="3676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ED07EC6-97F8-034F-9A32-B9B3FCBA42C0}"/>
              </a:ext>
            </a:extLst>
          </p:cNvPr>
          <p:cNvCxnSpPr>
            <a:cxnSpLocks/>
            <a:endCxn id="233" idx="1"/>
          </p:cNvCxnSpPr>
          <p:nvPr/>
        </p:nvCxnSpPr>
        <p:spPr>
          <a:xfrm>
            <a:off x="4688114" y="3844729"/>
            <a:ext cx="133141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D35E5EC-9AA0-374F-A1F1-103AD41E3DAB}"/>
              </a:ext>
            </a:extLst>
          </p:cNvPr>
          <p:cNvCxnSpPr>
            <a:cxnSpLocks/>
          </p:cNvCxnSpPr>
          <p:nvPr/>
        </p:nvCxnSpPr>
        <p:spPr>
          <a:xfrm>
            <a:off x="4683903" y="2040329"/>
            <a:ext cx="133141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1DE32D0-32E2-8644-8EA7-E55EC21CFABA}"/>
              </a:ext>
            </a:extLst>
          </p:cNvPr>
          <p:cNvCxnSpPr>
            <a:cxnSpLocks/>
          </p:cNvCxnSpPr>
          <p:nvPr/>
        </p:nvCxnSpPr>
        <p:spPr>
          <a:xfrm>
            <a:off x="4676862" y="5695887"/>
            <a:ext cx="133141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7C82F1-0783-BF4B-AE6E-206292EF1E9C}"/>
              </a:ext>
            </a:extLst>
          </p:cNvPr>
          <p:cNvCxnSpPr>
            <a:cxnSpLocks/>
          </p:cNvCxnSpPr>
          <p:nvPr/>
        </p:nvCxnSpPr>
        <p:spPr>
          <a:xfrm>
            <a:off x="3793897" y="3837282"/>
            <a:ext cx="871714" cy="6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D34FAD-D37A-8540-9DCE-65D945C7BB51}"/>
              </a:ext>
            </a:extLst>
          </p:cNvPr>
          <p:cNvSpPr txBox="1"/>
          <p:nvPr/>
        </p:nvSpPr>
        <p:spPr>
          <a:xfrm rot="16200000">
            <a:off x="2697163" y="3631136"/>
            <a:ext cx="35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Delivery Note DEMO" pitchFamily="2" charset="77"/>
              </a:rPr>
              <a:t>Sample  with  replacement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DE98FA8-9292-C746-BA2A-CACDC43E749F}"/>
              </a:ext>
            </a:extLst>
          </p:cNvPr>
          <p:cNvSpPr txBox="1"/>
          <p:nvPr/>
        </p:nvSpPr>
        <p:spPr>
          <a:xfrm>
            <a:off x="2338430" y="2230617"/>
            <a:ext cx="871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Delivery Note DEMO" pitchFamily="2" charset="77"/>
              </a:rPr>
              <a:t>Size 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5B1890-6D47-A44E-9C5A-BA00C7DF4B20}"/>
              </a:ext>
            </a:extLst>
          </p:cNvPr>
          <p:cNvSpPr txBox="1"/>
          <p:nvPr/>
        </p:nvSpPr>
        <p:spPr>
          <a:xfrm>
            <a:off x="8814352" y="2216327"/>
            <a:ext cx="948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Delivery Note DEMO" pitchFamily="2" charset="77"/>
              </a:rPr>
              <a:t>Size 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7F4BD7E-A913-6945-AF6F-843A95B4DB84}"/>
              </a:ext>
            </a:extLst>
          </p:cNvPr>
          <p:cNvSpPr txBox="1"/>
          <p:nvPr/>
        </p:nvSpPr>
        <p:spPr>
          <a:xfrm>
            <a:off x="8816693" y="4046030"/>
            <a:ext cx="966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Delivery Note DEMO" pitchFamily="2" charset="77"/>
              </a:rPr>
              <a:t>Size</a:t>
            </a:r>
            <a:r>
              <a:rPr lang="en-US" sz="3000" b="1" dirty="0">
                <a:latin typeface="Delivery Note DEMO" pitchFamily="2" charset="77"/>
              </a:rPr>
              <a:t> </a:t>
            </a:r>
            <a:r>
              <a:rPr lang="en-US" sz="2400" b="1" dirty="0">
                <a:latin typeface="Delivery Note DEMO" pitchFamily="2" charset="77"/>
              </a:rPr>
              <a:t>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571EB61-FB73-2448-86C9-D30A6664F847}"/>
              </a:ext>
            </a:extLst>
          </p:cNvPr>
          <p:cNvSpPr txBox="1"/>
          <p:nvPr/>
        </p:nvSpPr>
        <p:spPr>
          <a:xfrm>
            <a:off x="8869898" y="5937647"/>
            <a:ext cx="948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Delivery Note DEMO" pitchFamily="2" charset="77"/>
              </a:rPr>
              <a:t>Size N</a:t>
            </a:r>
          </a:p>
        </p:txBody>
      </p:sp>
    </p:spTree>
    <p:extLst>
      <p:ext uri="{BB962C8B-B14F-4D97-AF65-F5344CB8AC3E}">
        <p14:creationId xmlns:p14="http://schemas.microsoft.com/office/powerpoint/2010/main" val="269417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/>
                  <a:t>Bootstrapping is the practice of estimating properties of an estimator by measuring those properties by, for example, sampling from the observed data.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For 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multiple times by randomly sampling from our data set. We then use the variance of our multiple estimates to approximate the true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B667E-B15B-AB4F-A647-30D789AE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528BF7-A816-2545-9587-071EC0699DF9}"/>
              </a:ext>
            </a:extLst>
          </p:cNvPr>
          <p:cNvSpPr txBox="1">
            <a:spLocks/>
          </p:cNvSpPr>
          <p:nvPr/>
        </p:nvSpPr>
        <p:spPr>
          <a:xfrm>
            <a:off x="335800" y="259250"/>
            <a:ext cx="294997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Bootstrap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C3FFF9C-7D90-0344-8EE7-6E4E0A700FF3}"/>
              </a:ext>
            </a:extLst>
          </p:cNvPr>
          <p:cNvSpPr txBox="1">
            <a:spLocks/>
          </p:cNvSpPr>
          <p:nvPr/>
        </p:nvSpPr>
        <p:spPr>
          <a:xfrm>
            <a:off x="12691757" y="5700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19AF58-53B5-514D-93FA-F34659CCF6FE}"/>
              </a:ext>
            </a:extLst>
          </p:cNvPr>
          <p:cNvSpPr txBox="1">
            <a:spLocks/>
          </p:cNvSpPr>
          <p:nvPr/>
        </p:nvSpPr>
        <p:spPr>
          <a:xfrm>
            <a:off x="12557292" y="757172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2833EB9-4063-4D4C-B7A4-2C6E7FFAE052}"/>
              </a:ext>
            </a:extLst>
          </p:cNvPr>
          <p:cNvSpPr txBox="1">
            <a:spLocks/>
          </p:cNvSpPr>
          <p:nvPr/>
        </p:nvSpPr>
        <p:spPr>
          <a:xfrm>
            <a:off x="12594449" y="944733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418A59-46AE-564D-B5ED-85B30FBB2EF2}"/>
              </a:ext>
            </a:extLst>
          </p:cNvPr>
          <p:cNvGrpSpPr/>
          <p:nvPr/>
        </p:nvGrpSpPr>
        <p:grpSpPr>
          <a:xfrm>
            <a:off x="256268" y="1860455"/>
            <a:ext cx="4890165" cy="4205025"/>
            <a:chOff x="1832135" y="1183837"/>
            <a:chExt cx="6184635" cy="531813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A6AAEE3-3266-314F-ABA5-F275BA23DDC8}"/>
                </a:ext>
              </a:extLst>
            </p:cNvPr>
            <p:cNvSpPr/>
            <p:nvPr/>
          </p:nvSpPr>
          <p:spPr>
            <a:xfrm>
              <a:off x="6019528" y="4855420"/>
              <a:ext cx="1997242" cy="1646548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9487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160D36-B225-8C40-AC79-93B60644B41C}"/>
                </a:ext>
              </a:extLst>
            </p:cNvPr>
            <p:cNvGrpSpPr/>
            <p:nvPr/>
          </p:nvGrpSpPr>
          <p:grpSpPr>
            <a:xfrm>
              <a:off x="1832135" y="1183837"/>
              <a:ext cx="6184635" cy="5211070"/>
              <a:chOff x="1832135" y="1183837"/>
              <a:chExt cx="6184635" cy="521107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B10E58AB-60EA-4F48-A0CE-CC110A5029EB}"/>
                  </a:ext>
                </a:extLst>
              </p:cNvPr>
              <p:cNvSpPr/>
              <p:nvPr/>
            </p:nvSpPr>
            <p:spPr>
              <a:xfrm>
                <a:off x="6019528" y="3021455"/>
                <a:ext cx="1997242" cy="1646548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C9487B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FDA44EE-9A35-904F-95F9-0AC3CDF035D2}"/>
                  </a:ext>
                </a:extLst>
              </p:cNvPr>
              <p:cNvSpPr/>
              <p:nvPr/>
            </p:nvSpPr>
            <p:spPr>
              <a:xfrm>
                <a:off x="6015317" y="1183837"/>
                <a:ext cx="1997242" cy="1646548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C9487B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6246133-354D-044A-835F-0889B97EBF1C}"/>
                  </a:ext>
                </a:extLst>
              </p:cNvPr>
              <p:cNvSpPr/>
              <p:nvPr/>
            </p:nvSpPr>
            <p:spPr>
              <a:xfrm>
                <a:off x="1832135" y="2818929"/>
                <a:ext cx="1997242" cy="2012054"/>
              </a:xfrm>
              <a:custGeom>
                <a:avLst/>
                <a:gdLst>
                  <a:gd name="connsiteX0" fmla="*/ 0 w 1997242"/>
                  <a:gd name="connsiteY0" fmla="*/ 1006027 h 2012054"/>
                  <a:gd name="connsiteX1" fmla="*/ 998621 w 1997242"/>
                  <a:gd name="connsiteY1" fmla="*/ 0 h 2012054"/>
                  <a:gd name="connsiteX2" fmla="*/ 1997242 w 1997242"/>
                  <a:gd name="connsiteY2" fmla="*/ 1006027 h 2012054"/>
                  <a:gd name="connsiteX3" fmla="*/ 998621 w 1997242"/>
                  <a:gd name="connsiteY3" fmla="*/ 2012054 h 2012054"/>
                  <a:gd name="connsiteX4" fmla="*/ 0 w 1997242"/>
                  <a:gd name="connsiteY4" fmla="*/ 1006027 h 201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242" h="2012054" fill="none" extrusionOk="0">
                    <a:moveTo>
                      <a:pt x="0" y="1006027"/>
                    </a:moveTo>
                    <a:cubicBezTo>
                      <a:pt x="80268" y="459936"/>
                      <a:pt x="450891" y="-7807"/>
                      <a:pt x="998621" y="0"/>
                    </a:cubicBezTo>
                    <a:cubicBezTo>
                      <a:pt x="1451794" y="-15061"/>
                      <a:pt x="1933952" y="510001"/>
                      <a:pt x="1997242" y="1006027"/>
                    </a:cubicBezTo>
                    <a:cubicBezTo>
                      <a:pt x="1987770" y="1471309"/>
                      <a:pt x="1507775" y="2070935"/>
                      <a:pt x="998621" y="2012054"/>
                    </a:cubicBezTo>
                    <a:cubicBezTo>
                      <a:pt x="539323" y="2063685"/>
                      <a:pt x="38814" y="1570972"/>
                      <a:pt x="0" y="1006027"/>
                    </a:cubicBezTo>
                    <a:close/>
                  </a:path>
                  <a:path w="1997242" h="2012054" stroke="0" extrusionOk="0">
                    <a:moveTo>
                      <a:pt x="0" y="1006027"/>
                    </a:moveTo>
                    <a:cubicBezTo>
                      <a:pt x="-45758" y="422189"/>
                      <a:pt x="364666" y="30938"/>
                      <a:pt x="998621" y="0"/>
                    </a:cubicBezTo>
                    <a:cubicBezTo>
                      <a:pt x="1559284" y="1924"/>
                      <a:pt x="1977888" y="451029"/>
                      <a:pt x="1997242" y="1006027"/>
                    </a:cubicBezTo>
                    <a:cubicBezTo>
                      <a:pt x="1946269" y="1611418"/>
                      <a:pt x="1543265" y="2050078"/>
                      <a:pt x="998621" y="2012054"/>
                    </a:cubicBezTo>
                    <a:cubicBezTo>
                      <a:pt x="408607" y="1990995"/>
                      <a:pt x="90701" y="1604978"/>
                      <a:pt x="0" y="1006027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rgbClr val="C9487B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C9487B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5882F9-CCE2-9345-B570-64758DC8F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37100" y="3048402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15FF0-B211-AE4B-BF21-192221009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08453" y="4146753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B78DE44-D403-D144-B4FF-AE954F1AC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79772" y="3571683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782368-A900-F845-86FE-2C981B0C1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71062" y="3858579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D5DE52B-D223-3D49-8495-733309A47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6994" y="4032453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20EC8C-8CEA-A34C-8C26-A780252E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9438" y="3177737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4A57CEC-7FEF-FE4C-BABB-D1D06A444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0311" y="3933194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39AE9E3-B1DD-904F-9189-7B9B7C548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8099" y="4421852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C8F07F0-B8D2-DE41-99AD-03EBCCD83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0087" y="2992971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36D3209-EF36-E54B-BAAF-EF40525F9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317" y="4126755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8E58825-0D90-044A-AA9B-89FB3E4C7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2604" y="3803853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4E37087-F6EB-1F4E-96D0-4AEC13B0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4368" y="3599876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5C8D92C-B027-2A4D-A0B2-7770D5FA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0109" y="3837282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C6C9299-4574-B84A-9DBB-20CA2851C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762" y="4189655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9A061DC-3685-5C4F-91DB-17AB2F846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6904" y="4315760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4537228-A95F-EE4F-84AC-E18D9FEE0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4373" y="3268614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DF09167-71B0-8D4B-884F-DB10256FC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2039" y="3611266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194E368-7F20-A54A-A1DF-904F367E3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173" y="3283190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3B3D2C3-3137-EA4E-BD0F-91C9DA61E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9473" y="3912830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FE8D25C-6798-4641-82FA-71C73AC0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5390" y="3604350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F04D70B-DA82-6F4D-BD24-98BE67EEF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2001" y="3068569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8383E64-F407-4949-A648-783884113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8687" y="3334882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CDA98A9-B846-DB45-A964-465915214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7315" y="4209424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527E2F0-8BA5-0140-ADC7-ED71BCAD6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06229" y="3520637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2A9BA18-7250-D540-9E88-C4FA24AD9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7315" y="3322308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B2A16A9-8422-064D-B57D-FE5BA3564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8264" y="132930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72C3E10-E822-924A-9F5E-D5F981CDD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1735" y="132425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ED3D6A2-3041-F24E-AE34-BBDF017B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5277" y="132425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CBEC32D-F4F1-D34D-AA97-D7F98A87E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0234" y="1596501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44F10ED-EABF-8148-82F7-7CD3AA396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23599" y="191043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B96DC09-DCC9-5946-998C-88F8927EF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2598" y="2197673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4A8B5F6-764B-6D49-A051-460766F55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5277" y="1909862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D9151D4-0B04-E64F-946A-34FD7751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8506" y="132425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B948C19-656A-A240-AD5C-B172660BF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5277" y="160298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2D96B80-FA81-D54D-886E-97D6ACF1C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4964" y="132425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0B253D7-E683-2049-972F-4DDB591D8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0647" y="188104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46FE7BF-F7A7-9B49-AC8F-DEDBB0E8B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0647" y="159129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9B0E66A-9618-CE46-AFBE-5A57066EB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2872" y="159400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D81EADC-49BB-3049-AE2E-87932A42A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9106" y="253079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C737AD9B-1A2A-464E-A306-8A1C56782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0234" y="252300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3B4109E-6362-4E49-BB3F-32D531225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7023" y="252300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69D3703-412A-604E-8278-77806ABA5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8856" y="221674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7A1E98F-7386-A341-9D6D-ACBCA1976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8264" y="219723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FE63C5A-A9DD-DC4B-98D6-AF8AAC3F4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2872" y="187154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654AD9F-6C1C-ED43-A1F7-46FBD822D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0234" y="193625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20C49145-B5E4-CB42-B053-D711B2BCC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3808" y="159435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052421F-D82D-6443-8D7F-A02D6CF81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2872" y="2538761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19C9AE3F-8FD1-4D41-9945-E9542035D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6191" y="222962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14E7C28D-F912-DA41-B347-3954598C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5489" y="253079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0E2BA4B-8AC7-D64B-BFDC-A21F3D3A1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2872" y="220515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04BCACD-C1B7-E34C-B3AA-A16D16EEA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7680" y="310370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A693A60-29F8-3247-935B-5B3A2049E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151" y="309866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C1768E2-1EF6-5C41-9B91-C980A1352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7922" y="338186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E611DE-89D7-AE42-B995-BF3BDCA54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43015" y="368484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4659058-6048-4044-A8D3-01FE14D26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52014" y="397207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F57E3182-1B94-294B-A433-70968283D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7922" y="309866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B90C101F-7784-D74C-A75E-F581FA5F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4380" y="309866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3A15A6C5-9C3A-FC4B-B78A-BAAC6F4D1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2288" y="336840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57FEF1A-2DF6-2040-B680-EE0F4739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8522" y="4305203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92F7682F-E552-5E4B-9F56-FD0062643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9650" y="429741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52CEF186-EC8A-AA47-8410-32BEBB917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7680" y="3971643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D6D26D6-D935-FF4A-A032-B7A528429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46380" y="369348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9133012-EA1A-B249-821F-1551C8DF7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9650" y="371065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CD4002B6-AEC4-964E-8219-0861E4735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3224" y="336876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FF0F59A-5923-F947-AEE4-1BFE38B6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2288" y="431316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AD832DD-B5C0-0441-9B4D-41080B57E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5607" y="4004033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4EF1A74-CF92-DB49-A2E1-AC33B75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4905" y="4305203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E4B4F09-FDB9-A341-A68B-02394EB57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62288" y="397955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0CD5329-B151-2C4A-A268-26AAB1BAF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1818" y="338186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0AA1A6E-6960-7849-9023-962DF9E60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1561" y="369348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9BBAC34-C41F-4148-82FB-3F6DA5428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7954" y="310506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011588A-3B27-614E-A647-136DBBA5D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7954" y="369067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CBE43EA-5E81-CF47-98B4-130E287E4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7954" y="3383795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07615E31-42B1-2146-AA04-E16285EFA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9700" y="430381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9184687-E0EF-E142-9620-CF167B284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1533" y="399755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3FA37AE8-209C-9244-9B11-42C1D405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80589">
                <a:off x="6878484" y="496408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2467ABC9-9E39-D44B-9F91-D4EFFB6AD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4443" y="494992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7FCF0BE-F6AD-6A42-B21D-413AFE7CF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1214" y="523313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92263780-998E-BF49-826B-9649CBE56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56307" y="553610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69A740C-26E9-7943-A6BB-DD447ED16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65306" y="582334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312489E-15DC-6540-9E4F-8222788E5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1214" y="494992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53D00619-5E3C-144F-8BA3-2765DB9C8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1814" y="6156471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E982AA9-147F-A546-AE24-A59CE1258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2942" y="614867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7F0339-7483-BF47-8FD5-5FD846D63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80589">
                <a:off x="6878484" y="583201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F0A8409B-09A3-CC4C-8A0E-743021D99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6516" y="522002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0BE3D915-0E00-BE43-A27E-B118DAC86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8899" y="5855301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E0CCBA20-0EF7-5040-988B-5DC04EEFB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80589">
                <a:off x="6895709" y="616557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40903AD9-D32C-C142-9516-95247A531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80589">
                <a:off x="6872622" y="5242243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F43A4EE5-5421-484E-A521-625907BA4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80589">
                <a:off x="6862365" y="555385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7CD17711-7EB1-EF4E-BD70-676D8589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9022" y="495976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4DB5BA9D-D76D-9440-9F31-D8A49D77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79022" y="5545372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74BEB2F-EB46-5F40-B97C-D12A43ED0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9022" y="523849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9EF8AEA6-EF05-984F-9693-40B86DC7E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8631" y="5523728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2AF95AED-A183-DC41-8F3C-D1B9F5F16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72048" y="5834251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B296914E-D276-3946-ACF0-05B4BAEBC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61519" y="6166307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C5B7C96B-2356-5646-8CEF-D97B1B881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9956" y="495976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5453FFF-05B2-E641-85E5-957E33F59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6613" y="521652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AB7E6725-3460-4D4C-8B3E-35C8A5FB9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6613" y="6161290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D68FF09-9974-3542-B3F3-795972D85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6613" y="582767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EF13C462-8D50-FF4A-8C5B-C65EAA15B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734" y="5524515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AD29EC2-5401-CE4E-948D-727BDA9E9E47}"/>
                  </a:ext>
                </a:extLst>
              </p:cNvPr>
              <p:cNvSpPr txBox="1"/>
              <p:nvPr/>
            </p:nvSpPr>
            <p:spPr>
              <a:xfrm>
                <a:off x="1844575" y="5013470"/>
                <a:ext cx="1847630" cy="739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9487B"/>
                    </a:solidFill>
                    <a:latin typeface="Delivery Note DEMO" pitchFamily="2" charset="77"/>
                  </a:rPr>
                  <a:t>Dataset</a:t>
                </a: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1E311CB-40BD-EE43-A2DD-8C809F79C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5611" y="2024162"/>
                <a:ext cx="22503" cy="367619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BAFEB6B-D9D6-7540-9F23-F5D21635ED77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4688114" y="3844729"/>
                <a:ext cx="13314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9E409BA-8308-3D42-9DC2-1977954F4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3903" y="2040329"/>
                <a:ext cx="13314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8A7C28E-8905-C043-B83B-E511E4E18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862" y="5695887"/>
                <a:ext cx="13314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BB93918-9066-4F40-A8B2-DDB676CAB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3897" y="3837282"/>
                <a:ext cx="871714" cy="6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E3E25AB-7E88-3049-BF3C-9199C0F79632}"/>
                  </a:ext>
                </a:extLst>
              </p:cNvPr>
              <p:cNvSpPr txBox="1"/>
              <p:nvPr/>
            </p:nvSpPr>
            <p:spPr>
              <a:xfrm rot="16200000">
                <a:off x="2803472" y="3838770"/>
                <a:ext cx="3304180" cy="445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Delivery Note DEMO" pitchFamily="2" charset="77"/>
                  </a:rPr>
                  <a:t>Sample  with  replacement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75EEB5F-5AA0-9B4D-A31B-769377B2434A}"/>
                  </a:ext>
                </a:extLst>
              </p:cNvPr>
              <p:cNvSpPr txBox="1"/>
              <p:nvPr/>
            </p:nvSpPr>
            <p:spPr>
              <a:xfrm>
                <a:off x="2019408" y="2257203"/>
                <a:ext cx="1200391" cy="582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Delivery Note DEMO" pitchFamily="2" charset="77"/>
                  </a:rPr>
                  <a:t>Size N</a:t>
                </a: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24EB8C9-2255-3E4A-80A4-7A299B0B6F34}"/>
              </a:ext>
            </a:extLst>
          </p:cNvPr>
          <p:cNvGrpSpPr/>
          <p:nvPr/>
        </p:nvGrpSpPr>
        <p:grpSpPr>
          <a:xfrm>
            <a:off x="5271010" y="1997089"/>
            <a:ext cx="760021" cy="3470976"/>
            <a:chOff x="5807034" y="1860455"/>
            <a:chExt cx="760021" cy="3470976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E66DE42-295C-7C45-858B-42189623C138}"/>
                </a:ext>
              </a:extLst>
            </p:cNvPr>
            <p:cNvCxnSpPr/>
            <p:nvPr/>
          </p:nvCxnSpPr>
          <p:spPr>
            <a:xfrm>
              <a:off x="5807034" y="2236421"/>
              <a:ext cx="74814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E6CBC5-53F2-204F-9460-3583EA598E9F}"/>
                </a:ext>
              </a:extLst>
            </p:cNvPr>
            <p:cNvCxnSpPr/>
            <p:nvPr/>
          </p:nvCxnSpPr>
          <p:spPr>
            <a:xfrm>
              <a:off x="5818909" y="3833275"/>
              <a:ext cx="74814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1AACE17-4BE7-C64B-9196-1E75355CCEC7}"/>
                </a:ext>
              </a:extLst>
            </p:cNvPr>
            <p:cNvCxnSpPr/>
            <p:nvPr/>
          </p:nvCxnSpPr>
          <p:spPr>
            <a:xfrm>
              <a:off x="5818909" y="5331431"/>
              <a:ext cx="74814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610E4A-834E-9143-BF0F-6DBBD0D15E92}"/>
                </a:ext>
              </a:extLst>
            </p:cNvPr>
            <p:cNvSpPr txBox="1"/>
            <p:nvPr/>
          </p:nvSpPr>
          <p:spPr>
            <a:xfrm>
              <a:off x="5818909" y="1860455"/>
              <a:ext cx="622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415249-2DEB-934D-AC86-5A8EC2A8E4A6}"/>
                </a:ext>
              </a:extLst>
            </p:cNvPr>
            <p:cNvSpPr txBox="1"/>
            <p:nvPr/>
          </p:nvSpPr>
          <p:spPr>
            <a:xfrm>
              <a:off x="5833051" y="3402213"/>
              <a:ext cx="622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47730E6-6E77-0C4E-B4BE-DA013FA3F83F}"/>
                </a:ext>
              </a:extLst>
            </p:cNvPr>
            <p:cNvSpPr txBox="1"/>
            <p:nvPr/>
          </p:nvSpPr>
          <p:spPr>
            <a:xfrm>
              <a:off x="5853224" y="4907601"/>
              <a:ext cx="622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8B26E68E-3EE5-F843-8987-FBEF36169EDE}"/>
              </a:ext>
            </a:extLst>
          </p:cNvPr>
          <p:cNvSpPr txBox="1"/>
          <p:nvPr/>
        </p:nvSpPr>
        <p:spPr>
          <a:xfrm>
            <a:off x="6097996" y="2191391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1: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8469F28-EC90-844F-803C-696FC55905A0}"/>
              </a:ext>
            </a:extLst>
          </p:cNvPr>
          <p:cNvSpPr txBox="1"/>
          <p:nvPr/>
        </p:nvSpPr>
        <p:spPr>
          <a:xfrm>
            <a:off x="6085214" y="3802375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2: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BBFED6A-2939-D640-ACF8-968DF41D909C}"/>
              </a:ext>
            </a:extLst>
          </p:cNvPr>
          <p:cNvSpPr txBox="1"/>
          <p:nvPr/>
        </p:nvSpPr>
        <p:spPr>
          <a:xfrm>
            <a:off x="6060778" y="530191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FE0C10-73BF-224D-8835-01198DC9FDA0}"/>
                  </a:ext>
                </a:extLst>
              </p:cNvPr>
              <p:cNvSpPr txBox="1"/>
              <p:nvPr/>
            </p:nvSpPr>
            <p:spPr>
              <a:xfrm>
                <a:off x="7087813" y="2153705"/>
                <a:ext cx="1865126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endParaRPr 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FE0C10-73BF-224D-8835-01198DC9F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13" y="2153705"/>
                <a:ext cx="1865126" cy="386581"/>
              </a:xfrm>
              <a:prstGeom prst="rect">
                <a:avLst/>
              </a:prstGeom>
              <a:blipFill>
                <a:blip r:embed="rId7"/>
                <a:stretch>
                  <a:fillRect l="-4762"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0DEC2E-E1BB-8A44-932D-F4830F7F6D8E}"/>
                  </a:ext>
                </a:extLst>
              </p:cNvPr>
              <p:cNvSpPr txBox="1"/>
              <p:nvPr/>
            </p:nvSpPr>
            <p:spPr>
              <a:xfrm>
                <a:off x="7095310" y="3758920"/>
                <a:ext cx="1865126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endParaRPr 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0DEC2E-E1BB-8A44-932D-F4830F7F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0" y="3758920"/>
                <a:ext cx="1865126" cy="386581"/>
              </a:xfrm>
              <a:prstGeom prst="rect">
                <a:avLst/>
              </a:prstGeom>
              <a:blipFill>
                <a:blip r:embed="rId8"/>
                <a:stretch>
                  <a:fillRect l="-408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8762133-568A-E844-B1B0-71D3837E956E}"/>
                  </a:ext>
                </a:extLst>
              </p:cNvPr>
              <p:cNvSpPr txBox="1"/>
              <p:nvPr/>
            </p:nvSpPr>
            <p:spPr>
              <a:xfrm>
                <a:off x="7095310" y="5274916"/>
                <a:ext cx="1837554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endParaRPr 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8762133-568A-E844-B1B0-71D3837E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0" y="5274916"/>
                <a:ext cx="1837554" cy="386581"/>
              </a:xfrm>
              <a:prstGeom prst="rect">
                <a:avLst/>
              </a:prstGeom>
              <a:blipFill>
                <a:blip r:embed="rId9"/>
                <a:stretch>
                  <a:fillRect l="-413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ight Brace 134">
            <a:extLst>
              <a:ext uri="{FF2B5EF4-FFF2-40B4-BE49-F238E27FC236}">
                <a16:creationId xmlns:a16="http://schemas.microsoft.com/office/drawing/2014/main" id="{34CEC09D-BB7C-0C40-912D-1D49375FD01C}"/>
              </a:ext>
            </a:extLst>
          </p:cNvPr>
          <p:cNvSpPr/>
          <p:nvPr/>
        </p:nvSpPr>
        <p:spPr>
          <a:xfrm>
            <a:off x="8987341" y="2247114"/>
            <a:ext cx="488367" cy="347985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AC785A6-0C9C-0441-8C6A-C1286AB99FA7}"/>
                  </a:ext>
                </a:extLst>
              </p:cNvPr>
              <p:cNvSpPr txBox="1"/>
              <p:nvPr/>
            </p:nvSpPr>
            <p:spPr>
              <a:xfrm>
                <a:off x="9913430" y="2717670"/>
                <a:ext cx="170238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AC785A6-0C9C-0441-8C6A-C1286AB9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430" y="2717670"/>
                <a:ext cx="1702389" cy="840295"/>
              </a:xfrm>
              <a:prstGeom prst="rect">
                <a:avLst/>
              </a:prstGeom>
              <a:blipFill>
                <a:blip r:embed="rId10"/>
                <a:stretch>
                  <a:fillRect l="-4478" t="-122727" r="-9701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55427C-0808-8D48-94C3-82523A53398F}"/>
                  </a:ext>
                </a:extLst>
              </p:cNvPr>
              <p:cNvSpPr txBox="1"/>
              <p:nvPr/>
            </p:nvSpPr>
            <p:spPr>
              <a:xfrm>
                <a:off x="9453658" y="4028521"/>
                <a:ext cx="2621935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55427C-0808-8D48-94C3-82523A53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658" y="4028521"/>
                <a:ext cx="2621935" cy="1197379"/>
              </a:xfrm>
              <a:prstGeom prst="rect">
                <a:avLst/>
              </a:prstGeom>
              <a:blipFill>
                <a:blip r:embed="rId11"/>
                <a:stretch>
                  <a:fillRect l="-485" t="-69149" r="-485" b="-1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8" name="Picture 137">
            <a:extLst>
              <a:ext uri="{FF2B5EF4-FFF2-40B4-BE49-F238E27FC236}">
                <a16:creationId xmlns:a16="http://schemas.microsoft.com/office/drawing/2014/main" id="{5A1FE301-226B-C94F-80DD-03C575FD61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6142" y="0"/>
            <a:ext cx="2491987" cy="2394409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E39D107-5B0C-2149-9445-BBE53835109D}"/>
              </a:ext>
            </a:extLst>
          </p:cNvPr>
          <p:cNvCxnSpPr/>
          <p:nvPr/>
        </p:nvCxnSpPr>
        <p:spPr>
          <a:xfrm flipV="1">
            <a:off x="11140966" y="136634"/>
            <a:ext cx="0" cy="1860455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C8A0D6E-7FC5-DD4A-A3DC-449FF934600E}"/>
              </a:ext>
            </a:extLst>
          </p:cNvPr>
          <p:cNvCxnSpPr>
            <a:cxnSpLocks/>
          </p:cNvCxnSpPr>
          <p:nvPr/>
        </p:nvCxnSpPr>
        <p:spPr>
          <a:xfrm flipH="1">
            <a:off x="10636624" y="726141"/>
            <a:ext cx="945776" cy="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358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02" y="161767"/>
            <a:ext cx="11493416" cy="767276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estimates: </a:t>
            </a:r>
            <a:r>
              <a:rPr lang="en-US" sz="2800" b="1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Bef>
                    <a:spcPts val="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We can empirically estimate the standard deviations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which are called the 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errors,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through bootstrapping.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If we know the </a:t>
                </a:r>
                <a:r>
                  <a:rPr lang="en-US" dirty="0">
                    <a:solidFill>
                      <a:srgbClr val="0070C0"/>
                    </a:solidFill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Karla" charset="0"/>
                    <a:ea typeface="Karla" charset="0"/>
                    <a:cs typeface="Karla" charset="0"/>
                  </a:rPr>
                  <a:t> of the noise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 we can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analytically using the formulae below (no need to bootstrap):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>
                <a:blip r:embed="rId3"/>
                <a:stretch>
                  <a:fillRect l="-1143" t="-2410" r="-1829" b="-45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BA968-E32D-6A4D-A72E-403B45F78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9632" y="4194243"/>
                <a:ext cx="4903076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𝑛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is the number of observations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is the mean value of the predictor. 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BA968-E32D-6A4D-A72E-403B45F78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632" y="4194243"/>
                <a:ext cx="4903076" cy="2111143"/>
              </a:xfrm>
              <a:prstGeom prst="rect">
                <a:avLst/>
              </a:prstGeom>
              <a:blipFill>
                <a:blip r:embed="rId5"/>
                <a:stretch>
                  <a:fillRect l="-2591" t="-3614" b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50DAAB-ACCB-6347-932A-D790D899D0EE}"/>
                  </a:ext>
                </a:extLst>
              </p:cNvPr>
              <p:cNvSpPr/>
              <p:nvPr/>
            </p:nvSpPr>
            <p:spPr>
              <a:xfrm>
                <a:off x="349292" y="4286216"/>
                <a:ext cx="4367414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50DAAB-ACCB-6347-932A-D790D899D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2" y="4286216"/>
                <a:ext cx="4367414" cy="1183529"/>
              </a:xfrm>
              <a:prstGeom prst="rect">
                <a:avLst/>
              </a:prstGeom>
              <a:blipFill>
                <a:blip r:embed="rId6"/>
                <a:stretch>
                  <a:fillRect t="-1075" b="-65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BA6C51-E623-0D43-8D7E-AE28F8CD79C7}"/>
                  </a:ext>
                </a:extLst>
              </p:cNvPr>
              <p:cNvSpPr txBox="1"/>
              <p:nvPr/>
            </p:nvSpPr>
            <p:spPr>
              <a:xfrm>
                <a:off x="155602" y="5647743"/>
                <a:ext cx="4768090" cy="785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BA6C51-E623-0D43-8D7E-AE28F8CD7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2" y="5647743"/>
                <a:ext cx="4768090" cy="785023"/>
              </a:xfrm>
              <a:prstGeom prst="rect">
                <a:avLst/>
              </a:prstGeom>
              <a:blipFill>
                <a:blip r:embed="rId7"/>
                <a:stretch>
                  <a:fillRect t="-30645" b="-1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0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>
                <a:blip r:embed="rId4"/>
                <a:stretch>
                  <a:fillRect l="-1133" t="-39063" b="-27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28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28286"/>
              </a:xfrm>
              <a:prstGeom prst="rect">
                <a:avLst/>
              </a:prstGeom>
              <a:blipFill>
                <a:blip r:embed="rId6"/>
                <a:stretch>
                  <a:fillRect l="-1133" t="-11905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CA62AD-C61A-B745-94E9-40883B3A216F}"/>
                  </a:ext>
                </a:extLst>
              </p:cNvPr>
              <p:cNvSpPr/>
              <p:nvPr/>
            </p:nvSpPr>
            <p:spPr>
              <a:xfrm>
                <a:off x="7990976" y="1120985"/>
                <a:ext cx="4367414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CA62AD-C61A-B745-94E9-40883B3A2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976" y="1120985"/>
                <a:ext cx="4367414" cy="1183529"/>
              </a:xfrm>
              <a:prstGeom prst="rect">
                <a:avLst/>
              </a:prstGeom>
              <a:blipFill>
                <a:blip r:embed="rId8"/>
                <a:stretch>
                  <a:fillRect t="-1075" b="-65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528970-2FC0-B34A-950B-CDA21A115553}"/>
                  </a:ext>
                </a:extLst>
              </p:cNvPr>
              <p:cNvSpPr txBox="1"/>
              <p:nvPr/>
            </p:nvSpPr>
            <p:spPr>
              <a:xfrm>
                <a:off x="8159262" y="2479091"/>
                <a:ext cx="3810000" cy="858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528970-2FC0-B34A-950B-CDA21A11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62" y="2479091"/>
                <a:ext cx="3810000" cy="858505"/>
              </a:xfrm>
              <a:prstGeom prst="rect">
                <a:avLst/>
              </a:prstGeom>
              <a:blipFill>
                <a:blip r:embed="rId9"/>
                <a:stretch>
                  <a:fillRect t="-20588" b="-10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A5711D-1E8B-5B4E-A1D7-AC12EDF69E11}"/>
                  </a:ext>
                </a:extLst>
              </p:cNvPr>
              <p:cNvSpPr/>
              <p:nvPr/>
            </p:nvSpPr>
            <p:spPr>
              <a:xfrm>
                <a:off x="8273750" y="3739303"/>
                <a:ext cx="3695512" cy="1529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A5711D-1E8B-5B4E-A1D7-AC12EDF69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750" y="3739303"/>
                <a:ext cx="3695512" cy="1529201"/>
              </a:xfrm>
              <a:prstGeom prst="rect">
                <a:avLst/>
              </a:prstGeom>
              <a:blipFill>
                <a:blip r:embed="rId10"/>
                <a:stretch>
                  <a:fillRect t="-61667" b="-10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Part A and B: Assessing the Accuracy of the Coefficient Estimates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Bootstrapping and confidence intervals 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Part C: 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Does the outcome depend on the predictors?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Hypothesis testing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Part D: 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The confidence intervals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>
                <a:blip r:embed="rId3"/>
                <a:stretch>
                  <a:fillRect l="-984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461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practice, we do not know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since we do not know the exact distribution of the noise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if we make the following assumptions, 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has a mean 0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our 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>
                <a:blip r:embed="rId2"/>
                <a:stretch>
                  <a:fillRect l="-801" t="-1807" r="-229" b="-5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88615" y="6145298"/>
                <a:ext cx="98153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15" y="6145298"/>
                <a:ext cx="9815384" cy="461665"/>
              </a:xfrm>
              <a:prstGeom prst="rect">
                <a:avLst/>
              </a:prstGeom>
              <a:blipFill>
                <a:blip r:embed="rId4"/>
                <a:stretch>
                  <a:fillRect l="-90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AAA975-7566-B94C-9FD1-20D6050D33BC}"/>
                  </a:ext>
                </a:extLst>
              </p:cNvPr>
              <p:cNvSpPr/>
              <p:nvPr/>
            </p:nvSpPr>
            <p:spPr>
              <a:xfrm>
                <a:off x="1088001" y="4376672"/>
                <a:ext cx="8249267" cy="1529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𝑀𝑆𝐸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AAA975-7566-B94C-9FD1-20D6050D3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01" y="4376672"/>
                <a:ext cx="8249267" cy="1529201"/>
              </a:xfrm>
              <a:prstGeom prst="rect">
                <a:avLst/>
              </a:prstGeom>
              <a:blipFill>
                <a:blip r:embed="rId5"/>
                <a:stretch>
                  <a:fillRect t="-60331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038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593566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593566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250" b="-2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9436769" y="3677549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 increase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7CF4D-A83D-7441-949B-18C93B50E954}"/>
              </a:ext>
            </a:extLst>
          </p:cNvPr>
          <p:cNvSpPr txBox="1"/>
          <p:nvPr/>
        </p:nvSpPr>
        <p:spPr>
          <a:xfrm>
            <a:off x="9436769" y="5277297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 increase</a:t>
            </a:r>
          </a:p>
        </p:txBody>
      </p:sp>
    </p:spTree>
    <p:extLst>
      <p:ext uri="{BB962C8B-B14F-4D97-AF65-F5344CB8AC3E}">
        <p14:creationId xmlns:p14="http://schemas.microsoft.com/office/powerpoint/2010/main" val="16165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can now estimate the mean and standard deviation of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>
                <a:blip r:embed="rId4"/>
                <a:stretch>
                  <a:fillRect l="-807" t="-4225"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725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3" y="2352779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16090" y="3406800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57290" y="3131028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7384" y="316834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2546" y="291745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standard errors give us a sense of our uncertainty over our estimates. </a:t>
                </a:r>
              </a:p>
              <a:p>
                <a:r>
                  <a:rPr lang="en-US" sz="2400" dirty="0"/>
                  <a:t>Typically we express this uncertainty as a </a:t>
                </a:r>
                <a:r>
                  <a:rPr lang="en-US" sz="2400" dirty="0">
                    <a:solidFill>
                      <a:srgbClr val="0070C0"/>
                    </a:solidFill>
                  </a:rPr>
                  <a:t>95% confidence interval,</a:t>
                </a:r>
                <a:r>
                  <a:rPr lang="en-US" sz="2400" dirty="0"/>
                  <a:t> which is the range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95%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>
                <a:blip r:embed="rId4"/>
                <a:stretch>
                  <a:fillRect l="-861" t="-5797" r="-615" b="-10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D32042-517E-B846-87B3-97C0FB2FBCE7}"/>
                  </a:ext>
                </a:extLst>
              </p:cNvPr>
              <p:cNvSpPr txBox="1"/>
              <p:nvPr/>
            </p:nvSpPr>
            <p:spPr>
              <a:xfrm>
                <a:off x="7701784" y="3867926"/>
                <a:ext cx="3567067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D32042-517E-B846-87B3-97C0FB2FB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784" y="3867926"/>
                <a:ext cx="3567067" cy="455381"/>
              </a:xfrm>
              <a:prstGeom prst="rect">
                <a:avLst/>
              </a:prstGeom>
              <a:blipFill>
                <a:blip r:embed="rId5"/>
                <a:stretch>
                  <a:fillRect l="-1423" t="-16667" r="-249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827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4ED8-F266-D941-8F23-46516640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A52A6-03C3-224C-A203-E73957CA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active imagination, parallel universes and the likes, we need an </a:t>
            </a:r>
            <a:r>
              <a:rPr lang="en-US" sz="2400" dirty="0">
                <a:solidFill>
                  <a:srgbClr val="1E77B3"/>
                </a:solidFill>
                <a:latin typeface="Karla" charset="0"/>
                <a:ea typeface="Karla" charset="0"/>
                <a:cs typeface="Karla" charset="0"/>
              </a:rPr>
              <a:t>alternative way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1E77B3"/>
                </a:solidFill>
                <a:latin typeface="Karla" charset="0"/>
                <a:ea typeface="Karla" charset="0"/>
                <a:cs typeface="Karla" charset="0"/>
              </a:rPr>
              <a:t>Bootstrapping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the practice of sampling from the observed data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557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sampling with replacement.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3791" y="1707856"/>
            <a:ext cx="6138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randomly  pick another ball and again we replicate it.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Lecture2_PolyReg_PartB</Template>
  <TotalTime>26292</TotalTime>
  <Words>835</Words>
  <Application>Microsoft Macintosh PowerPoint</Application>
  <PresentationFormat>Widescreen</PresentationFormat>
  <Paragraphs>158</Paragraphs>
  <Slides>24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Delivery Note DEMO</vt:lpstr>
      <vt:lpstr>Karla</vt:lpstr>
      <vt:lpstr>1_GEC_template</vt:lpstr>
      <vt:lpstr>2_GEC_template</vt:lpstr>
      <vt:lpstr>GEC_template</vt:lpstr>
      <vt:lpstr>Custom Design</vt:lpstr>
      <vt:lpstr>1_Custom Design</vt:lpstr>
      <vt:lpstr>2_Custom Design</vt:lpstr>
      <vt:lpstr>3_Custom Design</vt:lpstr>
      <vt:lpstr> Bootstrapping and Confidence Intervals</vt:lpstr>
      <vt:lpstr>Outline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PowerPoint Presentation</vt:lpstr>
      <vt:lpstr>Confidence intervals for the predictors estimates: Standard Errors</vt:lpstr>
      <vt:lpstr>Standard Errors</vt:lpstr>
      <vt:lpstr>Standard Errors</vt:lpstr>
      <vt:lpstr>Standard Errors</vt:lpstr>
      <vt:lpstr>Confidence intervals for the predictors estimates (cont)</vt:lpstr>
      <vt:lpstr>Confidence intervals for the predictors estimates (cont)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684</cp:revision>
  <cp:lastPrinted>2020-08-02T23:39:21Z</cp:lastPrinted>
  <dcterms:created xsi:type="dcterms:W3CDTF">2018-04-18T18:49:01Z</dcterms:created>
  <dcterms:modified xsi:type="dcterms:W3CDTF">2020-09-21T13:48:00Z</dcterms:modified>
</cp:coreProperties>
</file>